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  <ns0:sldId id="265" ns1:id="rId16"/>
    <ns0:sldId id="266" ns1:id="rId17"/>
  </ns0:sldIdLst>
  <ns0:sldSz cx="12192000" cy="6858000" type="screen4x3"/>
  <ns0:notesSz cx="6858000" cy="9144000"/>
  <ns0:embeddedFontLst>
    <ns0:embeddedFont>
      <ns0:font typeface="Plus Jakarta Sans"/>
      <ns0:bold ns1:id="rIdFont18"/>
      <ns0:regular ns1:id="rIdFont19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Font18" Type="http://schemas.openxmlformats.org/officeDocument/2006/relationships/font" Target="fonts/d878de62-0e55-495b-98b9-7873e59d3717.fntdata" /><ns0:Relationship Id="rIdFont19" Type="http://schemas.openxmlformats.org/officeDocument/2006/relationships/font" Target="fonts/60247984-1e2f-44c9-b19b-342109a783f8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4505325"/>
            <a:ext cx="762000" cy="47625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62000" y="1762125"/>
            <a:ext cx="11430000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0" u="none">
                <a:solidFill>
                  <a:srgbClr val="EA580C"/>
                </a:solidFill>
                <a:latin typeface="Plus Jakarta Sans"/>
              </a:rPr>
              <a:t>INFORMATIKA A KREATIVNÍ TVORBA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152650"/>
            <a:ext cx="9701212" cy="1333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4200" i="0" u="none">
                <a:solidFill>
                  <a:srgbClr val="F8FAFC"/>
                </a:solidFill>
                <a:latin typeface="Plus Jakarta Sans"/>
              </a:rPr>
              <a:t>Tvorba webových stránek: Od nápadu k vlastnímu webu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714750"/>
            <a:ext cx="11430000" cy="3333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2100" i="0" u="none">
                <a:solidFill>
                  <a:srgbClr val="94A3B8"/>
                </a:solidFill>
                <a:latin typeface="Plus Jakarta Sans"/>
              </a:rPr>
              <a:t>Začínáme v editoru Wix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857750"/>
            <a:ext cx="114300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E2E8F0"/>
                </a:solidFill>
                <a:latin typeface="Plus Jakarta Sans"/>
              </a:rPr>
              <a:t>Autor: Ing. Jiří Šilhán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305050"/>
            <a:ext cx="5257800" cy="3267075"/>
          </a:xfrm>
          <a:prstGeom prst="roundRect">
            <a:avLst>
              <a:gd name="adj" fmla="val 46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324600" y="2066925"/>
            <a:ext cx="5257800" cy="3743325"/>
          </a:xfrm>
          <a:prstGeom prst="roundRect">
            <a:avLst>
              <a:gd name="adj" fmla="val 407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2695575"/>
            <a:ext cx="247650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0" y="2457450"/>
            <a:ext cx="219075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4F46E5"/>
                </a:solidFill>
                <a:latin typeface="Plus Jakarta Sans"/>
              </a:rPr>
              <a:t>SMYSL VLASTNÍHO WEBU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Proč vůbec tvořit vlastní web?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2647950"/>
            <a:ext cx="6000750" cy="314325"/>
          </a:xfrm>
          <a:prstGeom prst="rect">
            <a:avLst/>
          </a:prstGeom>
          <a:noFill/>
        </p:spPr>
        <p:txBody>
          <a:bodyPr wrap="none" lIns="361950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4F46E5"/>
                </a:solidFill>
                <a:latin typeface="Plus Jakarta Sans"/>
              </a:rPr>
              <a:t>Vlastní webová stránka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0" y="2409825"/>
            <a:ext cx="5524500" cy="314325"/>
          </a:xfrm>
          <a:prstGeom prst="rect">
            <a:avLst/>
          </a:prstGeom>
          <a:noFill/>
        </p:spPr>
        <p:txBody>
          <a:bodyPr wrap="none" lIns="333375" rIns="0" tIns="0" bIns="0" anchor="t">
            <a:spAutoFit/>
          </a:bodyPr>
          <a:lstStyle/>
          <a:p>
            <a:pPr algn="l"/>
            <a:r>
              <a:rPr b="1" sz="1950" i="0" u="none">
                <a:solidFill>
                  <a:srgbClr val="64748B"/>
                </a:solidFill>
                <a:latin typeface="Plus Jakarta Sans"/>
              </a:rPr>
              <a:t>Pouze sociální sítě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190875"/>
            <a:ext cx="57150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293B"/>
                </a:solidFill>
                <a:latin typeface="Plus Jakarta Sans"/>
              </a:rPr>
              <a:t>Osobní portfolio:</a:t>
            </a:r>
            <a:r>
              <a:rPr b="0" sz="1500" i="0" u="none">
                <a:solidFill>
                  <a:srgbClr val="1E293B"/>
                </a:solidFill>
                <a:latin typeface="Plus Jakarta Sans"/>
              </a:rPr>
              <a:t> Ukázka vašich školních projektů.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358140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293B"/>
                </a:solidFill>
                <a:latin typeface="Plus Jakarta Sans"/>
              </a:rPr>
              <a:t>Prezentace koníčků:</a:t>
            </a:r>
            <a:r>
              <a:rPr b="0" sz="1500" i="0" u="none">
                <a:solidFill>
                  <a:srgbClr val="1E293B"/>
                </a:solidFill>
                <a:latin typeface="Plus Jakarta Sans"/>
              </a:rPr>
              <a:t> Sdílení oblíbených aktivit online.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4210050"/>
            <a:ext cx="57150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293B"/>
                </a:solidFill>
                <a:latin typeface="Plus Jakarta Sans"/>
              </a:rPr>
              <a:t>Vlastní blog:</a:t>
            </a:r>
            <a:r>
              <a:rPr b="0" sz="1500" i="0" u="none">
                <a:solidFill>
                  <a:srgbClr val="1E293B"/>
                </a:solidFill>
                <a:latin typeface="Plus Jakarta Sans"/>
              </a:rPr>
              <a:t> Prostor pro vaše články.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600575"/>
            <a:ext cx="57150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293B"/>
                </a:solidFill>
                <a:latin typeface="Plus Jakarta Sans"/>
              </a:rPr>
              <a:t>První e-shop:</a:t>
            </a:r>
            <a:r>
              <a:rPr b="0" sz="1500" i="0" u="none">
                <a:solidFill>
                  <a:srgbClr val="1E293B"/>
                </a:solidFill>
                <a:latin typeface="Plus Jakarta Sans"/>
              </a:rPr>
              <a:t> Prodej vlastních kreativních výrobků.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4991100"/>
            <a:ext cx="57150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1E293B"/>
                </a:solidFill>
                <a:latin typeface="Plus Jakarta Sans"/>
              </a:rPr>
              <a:t>Úplná svoboda:</a:t>
            </a:r>
            <a:r>
              <a:rPr b="0" sz="1500" i="0" u="none">
                <a:solidFill>
                  <a:srgbClr val="1E293B"/>
                </a:solidFill>
                <a:latin typeface="Plus Jakarta Sans"/>
              </a:rPr>
              <a:t> Vzhled přesně podle vás.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7500" y="2952750"/>
            <a:ext cx="55245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475569"/>
                </a:solidFill>
                <a:latin typeface="Plus Jakarta Sans"/>
              </a:rPr>
              <a:t>Stejná šablona:</a:t>
            </a:r>
            <a:r>
              <a:rPr b="0" sz="1500" i="0" u="none">
                <a:solidFill>
                  <a:srgbClr val="475569"/>
                </a:solidFill>
                <a:latin typeface="Plus Jakarta Sans"/>
              </a:rPr>
              <a:t> Každý profil vypadá podobně.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7500" y="3343275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475569"/>
                </a:solidFill>
                <a:latin typeface="Plus Jakarta Sans"/>
              </a:rPr>
              <a:t>Skryté příspěvky:</a:t>
            </a:r>
            <a:r>
              <a:rPr b="0" sz="1500" i="0" u="none">
                <a:solidFill>
                  <a:srgbClr val="475569"/>
                </a:solidFill>
                <a:latin typeface="Plus Jakarta Sans"/>
              </a:rPr>
              <a:t> Algoritmus omezuje dosah obsahu.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67500" y="3971925"/>
            <a:ext cx="55245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475569"/>
                </a:solidFill>
                <a:latin typeface="Plus Jakarta Sans"/>
              </a:rPr>
              <a:t>Cizí reklamy:</a:t>
            </a:r>
            <a:r>
              <a:rPr b="0" sz="1500" i="0" u="none">
                <a:solidFill>
                  <a:srgbClr val="475569"/>
                </a:solidFill>
                <a:latin typeface="Plus Jakarta Sans"/>
              </a:rPr>
              <a:t> Rušivé bannery u vašich fotek.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67500" y="4362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475569"/>
                </a:solidFill>
                <a:latin typeface="Plus Jakarta Sans"/>
              </a:rPr>
              <a:t>Rychlé zapomnění:</a:t>
            </a:r>
            <a:r>
              <a:rPr b="0" sz="1500" i="0" u="none">
                <a:solidFill>
                  <a:srgbClr val="475569"/>
                </a:solidFill>
                <a:latin typeface="Plus Jakarta Sans"/>
              </a:rPr>
              <a:t> Starší příspěvky ihned zapadnou.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0" y="499110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475569"/>
                </a:solidFill>
                <a:latin typeface="Plus Jakarta Sans"/>
              </a:rPr>
              <a:t>Cizí pravidla:</a:t>
            </a:r>
            <a:r>
              <a:rPr b="0" sz="1500" i="0" u="none">
                <a:solidFill>
                  <a:srgbClr val="475569"/>
                </a:solidFill>
                <a:latin typeface="Plus Jakarta Sans"/>
              </a:rPr>
              <a:t> Sítě mohou kdykoliv změnit podmínky.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1824037"/>
            <a:ext cx="5219700" cy="4191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538412"/>
            <a:ext cx="238125" cy="2190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033712"/>
            <a:ext cx="238125" cy="2190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795712"/>
            <a:ext cx="180975" cy="2190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291012"/>
            <a:ext cx="209550" cy="2190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EA580C"/>
                </a:solidFill>
                <a:latin typeface="Plus Jakarta Sans"/>
              </a:rPr>
              <a:t>MODERNÍ PŘÍSTUP BEZ KÓDOVÁNÍ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Jak se dnes tvoří weby (Bez programování!)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095875"/>
            <a:ext cx="6524625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EA580C"/>
                </a:solidFill>
                <a:latin typeface="Plus Jakarta Sans"/>
              </a:rPr>
              <a:t>Stavění webu připomíná skládání stavebnice.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505075"/>
            <a:ext cx="6524625" cy="266700"/>
          </a:xfrm>
          <a:prstGeom prst="rect">
            <a:avLst/>
          </a:prstGeom>
          <a:noFill/>
        </p:spPr>
        <p:txBody>
          <a:bodyPr wrap="none" lIns="352425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No-code revoluce: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Tvorba zcela bez psaní kódu.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000375"/>
            <a:ext cx="5314950" cy="533400"/>
          </a:xfrm>
          <a:prstGeom prst="rect">
            <a:avLst/>
          </a:prstGeom>
          <a:noFill/>
        </p:spPr>
        <p:txBody>
          <a:bodyPr wrap="square" lIns="352425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Editor WYSIWYG: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Okamžitě vidíte hotový výsledek.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762375"/>
            <a:ext cx="6524625" cy="266700"/>
          </a:xfrm>
          <a:prstGeom prst="rect">
            <a:avLst/>
          </a:prstGeom>
          <a:noFill/>
        </p:spPr>
        <p:txBody>
          <a:bodyPr wrap="none" lIns="295275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Princip Drag &amp; Drop: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Chyťte prvek myší.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257675"/>
            <a:ext cx="5314950" cy="533400"/>
          </a:xfrm>
          <a:prstGeom prst="rect">
            <a:avLst/>
          </a:prstGeom>
          <a:noFill/>
        </p:spPr>
        <p:txBody>
          <a:bodyPr wrap="square" lIns="32385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Pro každého: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Web dnes zvládne vytvořit kdokoliv.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524125"/>
            <a:ext cx="5600700" cy="2790825"/>
          </a:xfrm>
          <a:prstGeom prst="roundRect">
            <a:avLst>
              <a:gd name="adj" fmla="val 5460"/>
            </a:avLst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743700" y="2190750"/>
            <a:ext cx="4838700" cy="1000125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743700" y="3419475"/>
            <a:ext cx="4838700" cy="1000125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743700" y="4648200"/>
            <a:ext cx="4838700" cy="1000125"/>
          </a:xfrm>
          <a:prstGeom prst="roundRect">
            <a:avLst>
              <a:gd name="adj" fmla="val 1142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0400" y="2457450"/>
            <a:ext cx="266700" cy="209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686175"/>
            <a:ext cx="209550" cy="2095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4914900"/>
            <a:ext cx="266700" cy="2095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4F46E5"/>
                </a:solidFill>
                <a:latin typeface="Plus Jakarta Sans"/>
              </a:rPr>
              <a:t>NÁŠ HLAVNÍ NÁSTROJ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Seznamte se s platformou Wix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2981325"/>
            <a:ext cx="6048375" cy="1152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7200" i="0" u="none">
                <a:solidFill>
                  <a:srgbClr val="FFFFFF"/>
                </a:solidFill>
                <a:latin typeface="Plus Jakarta Sans"/>
              </a:rPr>
              <a:t>2 000+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286250"/>
            <a:ext cx="49339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E0E7FF"/>
                </a:solidFill>
                <a:latin typeface="Plus Jakarta Sans"/>
              </a:rPr>
              <a:t>hotových profesionálních šablon připravených k okamžité úpravě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0400" y="2419350"/>
            <a:ext cx="5181600" cy="266700"/>
          </a:xfrm>
          <a:prstGeom prst="rect">
            <a:avLst/>
          </a:prstGeom>
          <a:noFill/>
        </p:spPr>
        <p:txBody>
          <a:bodyPr wrap="none" lIns="36195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Chytrá umělá inteligence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10400" y="2743200"/>
            <a:ext cx="518160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Automatický návrh webu na míru.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10400" y="3648075"/>
            <a:ext cx="5181600" cy="266700"/>
          </a:xfrm>
          <a:prstGeom prst="rect">
            <a:avLst/>
          </a:prstGeom>
          <a:noFill/>
        </p:spPr>
        <p:txBody>
          <a:bodyPr wrap="none" lIns="30480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Úpravy v reálném čase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10400" y="3971925"/>
            <a:ext cx="518160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Okamžitá změna barev i fotek.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10400" y="4876800"/>
            <a:ext cx="5181600" cy="266700"/>
          </a:xfrm>
          <a:prstGeom prst="rect">
            <a:avLst/>
          </a:prstGeom>
          <a:noFill/>
        </p:spPr>
        <p:txBody>
          <a:bodyPr wrap="none" lIns="36195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Všechno v prohlížeči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10400" y="5200650"/>
            <a:ext cx="518160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Není nutná žádná instalace programu.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886075"/>
            <a:ext cx="3454449" cy="1990725"/>
          </a:xfrm>
          <a:prstGeom prst="roundRect">
            <a:avLst>
              <a:gd name="adj" fmla="val 765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68849" y="2776537"/>
            <a:ext cx="3454449" cy="2209800"/>
          </a:xfrm>
          <a:prstGeom prst="roundRect">
            <a:avLst>
              <a:gd name="adj" fmla="val 689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128099" y="2886075"/>
            <a:ext cx="3454449" cy="1990725"/>
          </a:xfrm>
          <a:prstGeom prst="roundRect">
            <a:avLst>
              <a:gd name="adj" fmla="val 765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EA580C"/>
                </a:solidFill>
                <a:latin typeface="Plus Jakarta Sans"/>
              </a:rPr>
              <a:t>PŘÍPRAVA PROJEKTU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Než kliknete na myš: Plánování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228975"/>
            <a:ext cx="3651312" cy="533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300" i="0" u="none">
                <a:solidFill>
                  <a:srgbClr val="4F46E5"/>
                </a:solidFill>
                <a:latin typeface="Plus Jakarta San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914775"/>
            <a:ext cx="3833877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F172A"/>
                </a:solidFill>
                <a:latin typeface="Plus Jakarta Sans"/>
              </a:rPr>
              <a:t>O čem web bude?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314825"/>
            <a:ext cx="3651312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Jasné hlavní téma celé stránky.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49" y="3119437"/>
            <a:ext cx="3651312" cy="533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300" i="0" u="none">
                <a:solidFill>
                  <a:srgbClr val="EA580C"/>
                </a:solidFill>
                <a:latin typeface="Plus Jakarta San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5549" y="3805237"/>
            <a:ext cx="3833877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F172A"/>
                </a:solidFill>
                <a:latin typeface="Plus Jakarta Sans"/>
              </a:rPr>
              <a:t>Pro koho je určený?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5549" y="4205287"/>
            <a:ext cx="3016299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Konkrétní skupina vašich budoucích čtenářů.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4799" y="3228975"/>
            <a:ext cx="3651312" cy="533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3300" i="0" u="none">
                <a:solidFill>
                  <a:srgbClr val="4F46E5"/>
                </a:solidFill>
                <a:latin typeface="Plus Jakarta San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99" y="3914775"/>
            <a:ext cx="3797200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F172A"/>
                </a:solidFill>
                <a:latin typeface="Plus Jakarta Sans"/>
              </a:rPr>
              <a:t>Co má návštěvník udělat?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99" y="4314825"/>
            <a:ext cx="3651312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Hlavní akce návštěvníka na webu.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043112"/>
            <a:ext cx="10972800" cy="3714750"/>
          </a:xfrm>
          <a:prstGeom prst="roundRect">
            <a:avLst>
              <a:gd name="adj" fmla="val 410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38200" y="2271712"/>
            <a:ext cx="10515600" cy="581025"/>
          </a:xfrm>
          <a:prstGeom prst="roundRect">
            <a:avLst>
              <a:gd name="adj" fmla="val 16393"/>
            </a:avLst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38200" y="2986087"/>
            <a:ext cx="10515600" cy="771525"/>
          </a:xfrm>
          <a:prstGeom prst="roundRect">
            <a:avLst>
              <a:gd name="adj" fmla="val 12345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38200" y="3890962"/>
            <a:ext cx="10515600" cy="923925"/>
          </a:xfrm>
          <a:prstGeom prst="roundRect">
            <a:avLst>
              <a:gd name="adj" fmla="val 1030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38200" y="4948237"/>
            <a:ext cx="10515600" cy="581025"/>
          </a:xfrm>
          <a:prstGeom prst="roundRect">
            <a:avLst>
              <a:gd name="adj" fmla="val 16393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4F46E5"/>
                </a:solidFill>
                <a:latin typeface="Plus Jakarta Sans"/>
              </a:rPr>
              <a:t>STAVEBNÍ PRVKY STRÁNKY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Anatomie moderního webu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2443162"/>
            <a:ext cx="2321718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4F46E5"/>
                </a:solidFill>
                <a:latin typeface="Plus Jakarta Sans"/>
              </a:rPr>
              <a:t>1. Hlavička (Header)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29650" y="2452687"/>
            <a:ext cx="3119437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Plus Jakarta Sans"/>
              </a:rPr>
              <a:t>Logo webu s navigačním menu.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3252787"/>
            <a:ext cx="253603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EA580C"/>
                </a:solidFill>
                <a:latin typeface="Plus Jakarta Sans"/>
              </a:rPr>
              <a:t>2. Hlavní sekce (Hero)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10625" y="3262312"/>
            <a:ext cx="2893218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Plus Jakarta Sans"/>
              </a:rPr>
              <a:t>Velký nadpis s úvodní fotkou.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4233862"/>
            <a:ext cx="1976437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3. Obsah stránky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39175" y="4243387"/>
            <a:ext cx="3107531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Plus Jakarta Sans"/>
              </a:rPr>
              <a:t>Články doplněné o fotogalerie.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6800" y="5119687"/>
            <a:ext cx="2178843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334155"/>
                </a:solidFill>
                <a:latin typeface="Plus Jakarta Sans"/>
              </a:rPr>
              <a:t>4. Patička (Footer)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8700" y="5129212"/>
            <a:ext cx="3095625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Plus Jakarta Sans"/>
              </a:rPr>
              <a:t>Kontaktní údaje na konci webu.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48300" y="2595562"/>
            <a:ext cx="2971800" cy="1209675"/>
          </a:xfrm>
          <a:prstGeom prst="roundRect">
            <a:avLst>
              <a:gd name="adj" fmla="val 944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610600" y="2705100"/>
            <a:ext cx="29718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48300" y="3995737"/>
            <a:ext cx="2971800" cy="1209675"/>
          </a:xfrm>
          <a:prstGeom prst="roundRect">
            <a:avLst>
              <a:gd name="adj" fmla="val 944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10600" y="4105275"/>
            <a:ext cx="29718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52637"/>
            <a:ext cx="4381500" cy="3238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900" y="2862262"/>
            <a:ext cx="190500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2971800"/>
            <a:ext cx="171450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900" y="4262437"/>
            <a:ext cx="190500" cy="1905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9200" y="4371975"/>
            <a:ext cx="190500" cy="190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EA580C"/>
                </a:solidFill>
                <a:latin typeface="Plus Jakarta Sans"/>
              </a:rPr>
              <a:t>PRAVIDLA DESIGNU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Co dělá web dobrým webem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81637"/>
            <a:ext cx="5476875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4F46E5"/>
                </a:solidFill>
                <a:latin typeface="Plus Jakarta Sans"/>
              </a:rPr>
              <a:t>Zlaté pravidlo: Méně je někdy více.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76900" y="2824162"/>
            <a:ext cx="3300412" cy="238125"/>
          </a:xfrm>
          <a:prstGeom prst="rect">
            <a:avLst/>
          </a:prstGeom>
          <a:noFill/>
        </p:spPr>
        <p:txBody>
          <a:bodyPr wrap="none" lIns="26670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Přehlednost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76900" y="3138487"/>
            <a:ext cx="26098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Dostatek volného místa kolem prvků.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39200" y="2933700"/>
            <a:ext cx="3300412" cy="238125"/>
          </a:xfrm>
          <a:prstGeom prst="rect">
            <a:avLst/>
          </a:prstGeom>
          <a:noFill/>
        </p:spPr>
        <p:txBody>
          <a:bodyPr wrap="none" lIns="24765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Čitelné písmo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248025"/>
            <a:ext cx="314325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Maximálně dva druhy fontů.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76900" y="4224337"/>
            <a:ext cx="3300412" cy="238125"/>
          </a:xfrm>
          <a:prstGeom prst="rect">
            <a:avLst/>
          </a:prstGeom>
          <a:noFill/>
        </p:spPr>
        <p:txBody>
          <a:bodyPr wrap="none" lIns="26670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Kvalitní fotky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76900" y="4538662"/>
            <a:ext cx="26098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Ostré snímky ve vysokém rozlišení.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333875"/>
            <a:ext cx="3300412" cy="238125"/>
          </a:xfrm>
          <a:prstGeom prst="rect">
            <a:avLst/>
          </a:prstGeom>
          <a:noFill/>
        </p:spPr>
        <p:txBody>
          <a:bodyPr wrap="none" lIns="26670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Sladěné barvy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648200"/>
            <a:ext cx="3143250" cy="219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Tři vzájemně ladící odstíny.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914650"/>
            <a:ext cx="2571750" cy="1933575"/>
          </a:xfrm>
          <a:prstGeom prst="roundRect">
            <a:avLst>
              <a:gd name="adj" fmla="val 788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409950" y="2914650"/>
            <a:ext cx="2571750" cy="1933575"/>
          </a:xfrm>
          <a:prstGeom prst="roundRect">
            <a:avLst>
              <a:gd name="adj" fmla="val 788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10300" y="2914650"/>
            <a:ext cx="2571750" cy="1933575"/>
          </a:xfrm>
          <a:prstGeom prst="roundRect">
            <a:avLst>
              <a:gd name="adj" fmla="val 788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010650" y="2914650"/>
            <a:ext cx="2571750" cy="1933575"/>
          </a:xfrm>
          <a:prstGeom prst="roundRect">
            <a:avLst>
              <a:gd name="adj" fmla="val 7881"/>
            </a:avLst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4F46E5"/>
                </a:solidFill>
                <a:latin typeface="Plus Jakarta Sans"/>
              </a:rPr>
              <a:t>POSTUP TVORBY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Jak začít ve Wixu krok za krokem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219450"/>
            <a:ext cx="2643187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4F46E5"/>
                </a:solidFill>
                <a:latin typeface="Plus Jakarta Sans"/>
              </a:rPr>
              <a:t>Krok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762375"/>
            <a:ext cx="2775346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Registrace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105275"/>
            <a:ext cx="22098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Rychlé založení účtu zdarma.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8550" y="3219450"/>
            <a:ext cx="2643187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4F46E5"/>
                </a:solidFill>
                <a:latin typeface="Plus Jakarta Sans"/>
              </a:rPr>
              <a:t>Krok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8550" y="3762375"/>
            <a:ext cx="2775346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Výběr šablony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8550" y="4105275"/>
            <a:ext cx="22098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Hotový návrh případně AI generátor.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3219450"/>
            <a:ext cx="2643187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4F46E5"/>
                </a:solidFill>
                <a:latin typeface="Plus Jakarta Sans"/>
              </a:rPr>
              <a:t>Krok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3762375"/>
            <a:ext cx="2775346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Vlastní úpravy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4105275"/>
            <a:ext cx="22098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475569"/>
                </a:solidFill>
                <a:latin typeface="Plus Jakarta Sans"/>
              </a:rPr>
              <a:t>Vložení vlastních textů i obrázků.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0" y="3219450"/>
            <a:ext cx="2643187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FFFFFF"/>
                </a:solidFill>
                <a:latin typeface="Plus Jakarta Sans"/>
              </a:rPr>
              <a:t>Krok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0" y="3762375"/>
            <a:ext cx="2775346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FFFFFF"/>
                </a:solidFill>
                <a:latin typeface="Plus Jakarta Sans"/>
              </a:rPr>
              <a:t>Publikování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0" y="4105275"/>
            <a:ext cx="22098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E0E7FF"/>
                </a:solidFill>
                <a:latin typeface="Plus Jakarta Sans"/>
              </a:rPr>
              <a:t>Spuštění hotového webu online.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164" y="1919287"/>
            <a:ext cx="4745235" cy="4000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EA580C"/>
                </a:solidFill>
                <a:latin typeface="Plus Jakarta Sans"/>
              </a:rPr>
              <a:t>PRAKTICKÁ VÝZVA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Náš první úkol v hodině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6250" y="3014662"/>
            <a:ext cx="13335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0F172A"/>
                </a:solidFill>
                <a:latin typeface="Plus Jakarta Sans"/>
              </a:rPr>
              <a:t>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43237"/>
            <a:ext cx="7117705" cy="266700"/>
          </a:xfrm>
          <a:prstGeom prst="rect">
            <a:avLst/>
          </a:prstGeom>
          <a:noFill/>
        </p:spPr>
        <p:txBody>
          <a:bodyPr wrap="none" lIns="13335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1. Téma vašeho webu: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Vyberte svůj oblíbený koníček.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625" y="3509962"/>
            <a:ext cx="180975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0F172A"/>
                </a:solidFill>
                <a:latin typeface="Plus Jakarta Sans"/>
              </a:rPr>
              <a:t>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538537"/>
            <a:ext cx="7117705" cy="266700"/>
          </a:xfrm>
          <a:prstGeom prst="rect">
            <a:avLst/>
          </a:prstGeom>
          <a:noFill/>
        </p:spPr>
        <p:txBody>
          <a:bodyPr wrap="none" lIns="180975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2. Cílový návštěvník: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Určete komu stránku věnujete.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8625" y="4005262"/>
            <a:ext cx="180975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0F172A"/>
                </a:solidFill>
                <a:latin typeface="Plus Jakarta Sans"/>
              </a:rPr>
              <a:t>3.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033837"/>
            <a:ext cx="7117705" cy="266700"/>
          </a:xfrm>
          <a:prstGeom prst="rect">
            <a:avLst/>
          </a:prstGeom>
          <a:noFill/>
        </p:spPr>
        <p:txBody>
          <a:bodyPr wrap="none" lIns="180975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3. Prohlídka šablon: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Otevřete galerii návrhů ve Wixu.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" y="4500562"/>
            <a:ext cx="1905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0F172A"/>
                </a:solidFill>
                <a:latin typeface="Plus Jakarta Sans"/>
              </a:rPr>
              <a:t>4.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29137"/>
            <a:ext cx="7117705" cy="266700"/>
          </a:xfrm>
          <a:prstGeom prst="rect">
            <a:avLst/>
          </a:prstGeom>
          <a:noFill/>
        </p:spPr>
        <p:txBody>
          <a:bodyPr wrap="none" lIns="19050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4. Výběr favorita:</a:t>
            </a:r>
            <a:r>
              <a:rPr b="0" sz="1650" i="0" u="none">
                <a:solidFill>
                  <a:srgbClr val="0F172A"/>
                </a:solidFill>
                <a:latin typeface="Plus Jakarta Sans"/>
              </a:rPr>
              <a:t> Zvolte nejhezčí výchozí šablonu.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791200" y="4414837"/>
            <a:ext cx="609600" cy="38100"/>
          </a:xfrm>
          <a:prstGeom prst="rect">
            <a:avLst/>
          </a:prstGeom>
          <a:solidFill>
            <a:srgbClr val="4F46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702968" y="1900237"/>
            <a:ext cx="2786062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200" i="0" u="none">
                <a:solidFill>
                  <a:srgbClr val="EA580C"/>
                </a:solidFill>
                <a:latin typeface="Plus Jakarta Sans"/>
              </a:rPr>
              <a:t>ČAS NA VAŠI KREATIVITU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0296" y="2328862"/>
            <a:ext cx="11251406" cy="1162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3600" i="0" u="none">
                <a:solidFill>
                  <a:srgbClr val="F8FAFC"/>
                </a:solidFill>
                <a:latin typeface="Plus Jakarta Sans"/>
              </a:rPr>
              <a:t>„Každý skvělý web začíná jedním dobrým nápadem.“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3921" y="3719512"/>
            <a:ext cx="6584156" cy="3143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950" i="0" u="none">
                <a:solidFill>
                  <a:srgbClr val="94A3B8"/>
                </a:solidFill>
                <a:latin typeface="Plus Jakarta Sans"/>
              </a:rPr>
              <a:t>Děkuji za pozornost! Prostor pro vaše dotazy.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0" y="4719637"/>
            <a:ext cx="1524000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E2E8F0"/>
                </a:solidFill>
                <a:latin typeface="Plus Jakarta Sans"/>
              </a:rPr>
              <a:t>Ing. Jiří Šilhán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2E8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71500" y="85725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71500" y="162877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61925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23907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239077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000125"/>
            <a:ext cx="857250" cy="47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71650"/>
            <a:ext cx="857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543175"/>
            <a:ext cx="857250" cy="4762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571500"/>
            <a:ext cx="2187773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800" i="0" u="none">
                <a:solidFill>
                  <a:srgbClr val="000000"/>
                </a:solidFill>
                <a:latin typeface="Plus Jakarta Sans"/>
              </a:rPr>
              <a:t>Image Sources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6875" y="1038225"/>
            <a:ext cx="10417968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https://www.mount-it.com/cdn/shop/articles/featured-image-bb4cf7cf-a216-4444-bf66-328de7b172a5.jpg?v=1780416820&amp;width=1820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6875" y="1238250"/>
            <a:ext cx="25241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www.mount-it.com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6875" y="1809750"/>
            <a:ext cx="9763125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https://img.magnific.com/premium-psd/imac-screen-mockup-psd-minimal-workspace-clean-interior-design_53876-600317.jpg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6875" y="2009775"/>
            <a:ext cx="2524125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www.magnific.com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66875" y="2581275"/>
            <a:ext cx="10525125" cy="152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975" i="0" u="none">
                <a:solidFill>
                  <a:srgbClr val="000000"/>
                </a:solidFill>
                <a:latin typeface="Plus Jakarta Sans"/>
              </a:rPr>
              <a:t>https://spcdn.shortpixel.ai/spio/ret_img,q_cdnize,to_webp,s_webp/lambock.com/wp-content/uploads/2026/06/sticky-notes-1024x475.webp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66875" y="2781300"/>
            <a:ext cx="2024062" cy="2000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000000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lambock.com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